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g8bI+ZboPKmeLUMvkUGzdNXxCS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aaeb75e1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faaeb75e1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aaeb75e1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faaeb75e10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1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1"/>
          <p:cNvSpPr txBox="1"/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subTitle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b="0" sz="180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11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b="0" i="0" sz="2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 rot="5400000">
            <a:off x="3302435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2"/>
          <p:cNvSpPr txBox="1"/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2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b="0" i="0" sz="10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3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3"/>
          <p:cNvSpPr txBox="1"/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4"/>
          <p:cNvSpPr txBox="1"/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4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5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5"/>
          <p:cNvSpPr txBox="1"/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b="0" sz="2200" cap="none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b="1" sz="1600"/>
            </a:lvl9pPr>
          </a:lstStyle>
          <a:p/>
        </p:txBody>
      </p:sp>
      <p:sp>
        <p:nvSpPr>
          <p:cNvPr id="58" name="Google Shape;58;p15"/>
          <p:cNvSpPr txBox="1"/>
          <p:nvPr>
            <p:ph idx="2" type="body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3" type="body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b="0" sz="2200" cap="none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b="1" sz="1600"/>
            </a:lvl9pPr>
          </a:lstStyle>
          <a:p/>
        </p:txBody>
      </p:sp>
      <p:sp>
        <p:nvSpPr>
          <p:cNvPr id="60" name="Google Shape;60;p15"/>
          <p:cNvSpPr txBox="1"/>
          <p:nvPr>
            <p:ph idx="4" type="body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147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▪"/>
              <a:defRPr/>
            </a:lvl1pPr>
            <a:lvl2pPr indent="-331469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indent="-331469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indent="-331469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indent="-33147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indent="-33147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indent="-33147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indent="-33147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indent="-33147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/>
          <p:nvPr>
            <p:ph idx="2" type="pic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</p:sp>
      <p:sp>
        <p:nvSpPr>
          <p:cNvPr id="92" name="Google Shape;92;p1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0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0"/>
          <p:cNvSpPr txBox="1"/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0"/>
          <p:cNvSpPr txBox="1"/>
          <p:nvPr>
            <p:ph idx="1" type="body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1469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7179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7179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7179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7179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7179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0" type="dt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1" type="ftr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2" type="sldNum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6.jpg"/><Relationship Id="rId10" Type="http://schemas.openxmlformats.org/officeDocument/2006/relationships/image" Target="../media/image21.jpg"/><Relationship Id="rId21" Type="http://schemas.openxmlformats.org/officeDocument/2006/relationships/image" Target="../media/image30.png"/><Relationship Id="rId13" Type="http://schemas.openxmlformats.org/officeDocument/2006/relationships/image" Target="../media/image14.png"/><Relationship Id="rId1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9" Type="http://schemas.openxmlformats.org/officeDocument/2006/relationships/image" Target="../media/image7.png"/><Relationship Id="rId15" Type="http://schemas.openxmlformats.org/officeDocument/2006/relationships/image" Target="../media/image17.jpg"/><Relationship Id="rId14" Type="http://schemas.openxmlformats.org/officeDocument/2006/relationships/image" Target="../media/image5.jpg"/><Relationship Id="rId17" Type="http://schemas.openxmlformats.org/officeDocument/2006/relationships/image" Target="../media/image13.jpg"/><Relationship Id="rId16" Type="http://schemas.openxmlformats.org/officeDocument/2006/relationships/image" Target="../media/image15.jpg"/><Relationship Id="rId5" Type="http://schemas.openxmlformats.org/officeDocument/2006/relationships/image" Target="../media/image12.jpg"/><Relationship Id="rId19" Type="http://schemas.openxmlformats.org/officeDocument/2006/relationships/image" Target="../media/image28.png"/><Relationship Id="rId6" Type="http://schemas.openxmlformats.org/officeDocument/2006/relationships/image" Target="../media/image9.jpg"/><Relationship Id="rId18" Type="http://schemas.openxmlformats.org/officeDocument/2006/relationships/image" Target="../media/image22.png"/><Relationship Id="rId7" Type="http://schemas.openxmlformats.org/officeDocument/2006/relationships/image" Target="../media/image19.jp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3.jpg"/><Relationship Id="rId5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faaeb75e10_0_8"/>
          <p:cNvPicPr preferRelativeResize="0"/>
          <p:nvPr/>
        </p:nvPicPr>
        <p:blipFill rotWithShape="1">
          <a:blip r:embed="rId3">
            <a:alphaModFix/>
          </a:blip>
          <a:srcRect b="2219" l="0" r="9049" t="0"/>
          <a:stretch/>
        </p:blipFill>
        <p:spPr>
          <a:xfrm>
            <a:off x="8677250" y="4333450"/>
            <a:ext cx="3514750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faaeb75e10_0_8"/>
          <p:cNvSpPr txBox="1"/>
          <p:nvPr>
            <p:ph idx="1" type="subTitle"/>
          </p:nvPr>
        </p:nvSpPr>
        <p:spPr>
          <a:xfrm>
            <a:off x="2772274" y="2268786"/>
            <a:ext cx="53577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</p:txBody>
      </p:sp>
      <p:pic>
        <p:nvPicPr>
          <p:cNvPr id="122" name="Google Shape;122;gfaaeb75e10_0_8"/>
          <p:cNvPicPr preferRelativeResize="0"/>
          <p:nvPr/>
        </p:nvPicPr>
        <p:blipFill rotWithShape="1">
          <a:blip r:embed="rId4">
            <a:alphaModFix/>
          </a:blip>
          <a:srcRect b="24872" l="0" r="0" t="6095"/>
          <a:stretch/>
        </p:blipFill>
        <p:spPr>
          <a:xfrm>
            <a:off x="1032165" y="10"/>
            <a:ext cx="11159835" cy="433344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gfaaeb75e10_0_8"/>
          <p:cNvSpPr txBox="1"/>
          <p:nvPr/>
        </p:nvSpPr>
        <p:spPr>
          <a:xfrm>
            <a:off x="4581558" y="5598354"/>
            <a:ext cx="64953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 fontScale="925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900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-US" sz="2800">
                <a:solidFill>
                  <a:schemeClr val="lt1"/>
                </a:solidFill>
              </a:rPr>
              <a:t>i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nspire sustainability, sustainably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2580"/>
              <a:buFont typeface="Noto Sans Symbols"/>
              <a:buNone/>
            </a:pPr>
            <a:r>
              <a:rPr lang="en-US" sz="2456">
                <a:solidFill>
                  <a:schemeClr val="lt1"/>
                </a:solidFill>
              </a:rPr>
              <a:t>Small steps, every Thursday, have a big impact</a:t>
            </a:r>
            <a:endParaRPr sz="2456">
              <a:solidFill>
                <a:schemeClr val="lt1"/>
              </a:solidFill>
            </a:endParaRPr>
          </a:p>
        </p:txBody>
      </p:sp>
      <p:sp>
        <p:nvSpPr>
          <p:cNvPr id="124" name="Google Shape;124;gfaaeb75e10_0_8"/>
          <p:cNvSpPr txBox="1"/>
          <p:nvPr>
            <p:ph type="ctrTitle"/>
          </p:nvPr>
        </p:nvSpPr>
        <p:spPr>
          <a:xfrm>
            <a:off x="4024511" y="4397402"/>
            <a:ext cx="80958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1264"/>
              <a:buFont typeface="Arial"/>
              <a:buNone/>
            </a:pPr>
            <a:r>
              <a:rPr lang="en-US" sz="8788">
                <a:solidFill>
                  <a:srgbClr val="00B050"/>
                </a:solidFill>
              </a:rPr>
              <a:t>Green</a:t>
            </a:r>
            <a:r>
              <a:rPr lang="en-US" sz="8788"/>
              <a:t>spiration</a:t>
            </a:r>
            <a:r>
              <a:rPr lang="en-US" sz="8900"/>
              <a:t> </a:t>
            </a:r>
            <a:r>
              <a:rPr lang="en-US"/>
              <a:t>♻️</a:t>
            </a:r>
            <a:endParaRPr/>
          </a:p>
        </p:txBody>
      </p:sp>
      <p:pic>
        <p:nvPicPr>
          <p:cNvPr id="125" name="Google Shape;125;gfaaeb75e10_0_8"/>
          <p:cNvPicPr preferRelativeResize="0"/>
          <p:nvPr/>
        </p:nvPicPr>
        <p:blipFill rotWithShape="1">
          <a:blip r:embed="rId5">
            <a:alphaModFix/>
          </a:blip>
          <a:srcRect b="0" l="0" r="0" t="63765"/>
          <a:stretch/>
        </p:blipFill>
        <p:spPr>
          <a:xfrm>
            <a:off x="955975" y="4333451"/>
            <a:ext cx="3278675" cy="2524549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"/>
          <p:cNvSpPr txBox="1"/>
          <p:nvPr>
            <p:ph idx="1" type="subTitle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 b="24869" l="0" r="-1" t="6096"/>
          <a:stretch/>
        </p:blipFill>
        <p:spPr>
          <a:xfrm>
            <a:off x="1032165" y="10"/>
            <a:ext cx="11159835" cy="4333443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9"/>
          <p:cNvSpPr txBox="1"/>
          <p:nvPr>
            <p:ph type="ctrTitle"/>
          </p:nvPr>
        </p:nvSpPr>
        <p:spPr>
          <a:xfrm>
            <a:off x="2305098" y="4417675"/>
            <a:ext cx="66267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 sz="4500"/>
              <a:t>Thank you for listening</a:t>
            </a:r>
            <a:endParaRPr b="1" sz="45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3300"/>
              <a:t>And a special </a:t>
            </a:r>
            <a:r>
              <a:rPr lang="en-US" sz="3300"/>
              <a:t>thank you to our wonderful mentors </a:t>
            </a:r>
            <a:r>
              <a:rPr b="1" lang="en-US" sz="3300"/>
              <a:t>Lisa, Mark and Tom!</a:t>
            </a:r>
            <a:endParaRPr b="1" sz="3300"/>
          </a:p>
        </p:txBody>
      </p:sp>
      <p:sp>
        <p:nvSpPr>
          <p:cNvPr id="229" name="Google Shape;229;p9"/>
          <p:cNvSpPr txBox="1"/>
          <p:nvPr/>
        </p:nvSpPr>
        <p:spPr>
          <a:xfrm>
            <a:off x="-763067" y="6130702"/>
            <a:ext cx="5833882" cy="612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None/>
            </a:pPr>
            <a:r>
              <a:rPr b="0" i="0" lang="en-US" sz="4100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4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spiration</a:t>
            </a:r>
            <a:r>
              <a:rPr b="0" i="0" lang="en-US" sz="3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♻️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/>
          <p:nvPr>
            <p:ph idx="1" type="body"/>
          </p:nvPr>
        </p:nvSpPr>
        <p:spPr>
          <a:xfrm>
            <a:off x="2415550" y="2075252"/>
            <a:ext cx="77964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5300"/>
              <a:t>January Gym Goers</a:t>
            </a:r>
            <a:endParaRPr b="1" sz="3700"/>
          </a:p>
        </p:txBody>
      </p:sp>
      <p:sp>
        <p:nvSpPr>
          <p:cNvPr id="131" name="Google Shape;131;p2"/>
          <p:cNvSpPr txBox="1"/>
          <p:nvPr/>
        </p:nvSpPr>
        <p:spPr>
          <a:xfrm>
            <a:off x="-763067" y="6130702"/>
            <a:ext cx="5833882" cy="612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None/>
            </a:pPr>
            <a:r>
              <a:rPr b="0" i="0" lang="en-US" sz="4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spiration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♻️</a:t>
            </a:r>
            <a:endParaRPr/>
          </a:p>
        </p:txBody>
      </p:sp>
      <p:pic>
        <p:nvPicPr>
          <p:cNvPr id="132" name="Google Shape;13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50" y="0"/>
            <a:ext cx="9041751" cy="60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850" y="561275"/>
            <a:ext cx="5143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850" y="561275"/>
            <a:ext cx="5143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/>
          <p:nvPr/>
        </p:nvSpPr>
        <p:spPr>
          <a:xfrm>
            <a:off x="1131075" y="4295200"/>
            <a:ext cx="6385500" cy="6960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7796678" y="-191386"/>
            <a:ext cx="3637248" cy="7094998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>
            <p:ph type="title"/>
          </p:nvPr>
        </p:nvSpPr>
        <p:spPr>
          <a:xfrm>
            <a:off x="1146675" y="352845"/>
            <a:ext cx="62841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Mind the,        gap in the market!</a:t>
            </a:r>
            <a:endParaRPr/>
          </a:p>
        </p:txBody>
      </p:sp>
      <p:sp>
        <p:nvSpPr>
          <p:cNvPr id="142" name="Google Shape;142;p3"/>
          <p:cNvSpPr txBox="1"/>
          <p:nvPr>
            <p:ph idx="1" type="body"/>
          </p:nvPr>
        </p:nvSpPr>
        <p:spPr>
          <a:xfrm>
            <a:off x="1075588" y="2253212"/>
            <a:ext cx="6608400" cy="3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0838" lvl="0" marL="344488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-US" sz="2100"/>
              <a:t>There are a LOT of options already on the market</a:t>
            </a:r>
            <a:endParaRPr sz="2100"/>
          </a:p>
          <a:p>
            <a:pPr indent="-350837" lvl="0" marL="34448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900"/>
              <a:buChar char="▪"/>
            </a:pPr>
            <a:r>
              <a:rPr lang="en-US" sz="2100"/>
              <a:t>Track, reduce, offset models</a:t>
            </a:r>
            <a:endParaRPr sz="2100"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Sustainability = Education + Action + </a:t>
            </a:r>
            <a:r>
              <a:rPr b="1" lang="en-US">
                <a:solidFill>
                  <a:schemeClr val="dk1"/>
                </a:solidFill>
              </a:rPr>
              <a:t>User retention</a:t>
            </a:r>
            <a:endParaRPr b="1">
              <a:solidFill>
                <a:schemeClr val="dk1"/>
              </a:solidFill>
            </a:endParaRPr>
          </a:p>
          <a:p>
            <a:pPr indent="-27590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 sz="1200"/>
          </a:p>
        </p:txBody>
      </p:sp>
      <p:pic>
        <p:nvPicPr>
          <p:cNvPr descr="Skeptical Science logo (tall)" id="143" name="Google Shape;14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2712" y="136281"/>
            <a:ext cx="1988589" cy="696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ergySmart | LinkedIn" id="144" name="Google Shape;144;p3"/>
          <p:cNvPicPr preferRelativeResize="0"/>
          <p:nvPr/>
        </p:nvPicPr>
        <p:blipFill rotWithShape="1">
          <a:blip r:embed="rId5">
            <a:alphaModFix/>
          </a:blip>
          <a:srcRect b="14064" l="11010" r="12668" t="16852"/>
          <a:stretch/>
        </p:blipFill>
        <p:spPr>
          <a:xfrm>
            <a:off x="10232078" y="45612"/>
            <a:ext cx="969289" cy="877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Commuter | Certified B Corporation" id="145" name="Google Shape;14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3669" y="1012709"/>
            <a:ext cx="2420257" cy="877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N Your Back to School Shopping with Climate Counts" id="146" name="Google Shape;14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45913" y="909602"/>
            <a:ext cx="1040968" cy="1040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yzy: Investment rounds, top customers, partners and investors | i3 Connect" id="147" name="Google Shape;147;p3"/>
          <p:cNvPicPr preferRelativeResize="0"/>
          <p:nvPr/>
        </p:nvPicPr>
        <p:blipFill rotWithShape="1">
          <a:blip r:embed="rId8">
            <a:alphaModFix/>
          </a:blip>
          <a:srcRect b="27364" l="14398" r="13598" t="28738"/>
          <a:stretch/>
        </p:blipFill>
        <p:spPr>
          <a:xfrm>
            <a:off x="9350169" y="2621520"/>
            <a:ext cx="2018063" cy="984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s Year&amp;#39;s Christmas Gift from Digiseg (2020) - Digiseg" id="148" name="Google Shape;14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62712" y="5890503"/>
            <a:ext cx="2476843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bon footprint &amp;amp; CO2 tracker by The Capture Club" id="149" name="Google Shape;14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62712" y="4634064"/>
            <a:ext cx="1130177" cy="1130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es for the Future - International Tree Foundation" id="150" name="Google Shape;150;p3"/>
          <p:cNvPicPr preferRelativeResize="0"/>
          <p:nvPr/>
        </p:nvPicPr>
        <p:blipFill rotWithShape="1">
          <a:blip r:embed="rId11">
            <a:alphaModFix/>
          </a:blip>
          <a:srcRect b="0" l="11751" r="10580" t="0"/>
          <a:stretch/>
        </p:blipFill>
        <p:spPr>
          <a:xfrm>
            <a:off x="7917906" y="3429000"/>
            <a:ext cx="1198369" cy="1122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 My Emissions (@mapmyemissions) | Twitter" id="151" name="Google Shape;151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37893" y="1884340"/>
            <a:ext cx="1514815" cy="1514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PD CarbonTracer on the App Store" id="152" name="Google Shape;152;p3"/>
          <p:cNvPicPr preferRelativeResize="0"/>
          <p:nvPr/>
        </p:nvPicPr>
        <p:blipFill rotWithShape="1">
          <a:blip r:embed="rId13">
            <a:alphaModFix/>
          </a:blip>
          <a:srcRect b="18258" l="33985" r="33166" t="18642"/>
          <a:stretch/>
        </p:blipFill>
        <p:spPr>
          <a:xfrm>
            <a:off x="10538201" y="5909468"/>
            <a:ext cx="774493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STRAX-Blackpool Sixth Form - HotelBeds" id="153" name="Google Shape;153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261703" y="1929170"/>
            <a:ext cx="1053501" cy="60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wprint - Crunchbase Company Profile &amp;amp; Funding" id="154" name="Google Shape;154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217708" y="4622748"/>
            <a:ext cx="1141493" cy="11414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- Kamma; Data driven reg-tech solutions" id="155" name="Google Shape;155;p3"/>
          <p:cNvPicPr preferRelativeResize="0"/>
          <p:nvPr/>
        </p:nvPicPr>
        <p:blipFill rotWithShape="1">
          <a:blip r:embed="rId16">
            <a:alphaModFix/>
          </a:blip>
          <a:srcRect b="4716" l="10001" r="10627" t="2052"/>
          <a:stretch/>
        </p:blipFill>
        <p:spPr>
          <a:xfrm>
            <a:off x="10451323" y="5200307"/>
            <a:ext cx="948248" cy="626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 for busy people that want to fight climate change: iosapps" id="156" name="Google Shape;156;p3"/>
          <p:cNvPicPr preferRelativeResize="0"/>
          <p:nvPr/>
        </p:nvPicPr>
        <p:blipFill rotWithShape="1">
          <a:blip r:embed="rId17">
            <a:alphaModFix/>
          </a:blip>
          <a:srcRect b="12323" l="28922" r="29499" t="13801"/>
          <a:stretch/>
        </p:blipFill>
        <p:spPr>
          <a:xfrm>
            <a:off x="10346070" y="1926283"/>
            <a:ext cx="1053501" cy="982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niga - Wikipedia" id="157" name="Google Shape;157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665930" y="3104208"/>
            <a:ext cx="3115733" cy="1196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Go - ethical living made easy" id="158" name="Google Shape;158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 rot="10800000">
            <a:off x="9118729" y="4045371"/>
            <a:ext cx="1387729" cy="430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yFlux" id="159" name="Google Shape;159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626381" y="4610363"/>
            <a:ext cx="557872" cy="557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ar bear tracker | WWF Arctic" id="160" name="Google Shape;160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649049" y="3940490"/>
            <a:ext cx="512535" cy="61504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"/>
          <p:cNvSpPr txBox="1"/>
          <p:nvPr/>
        </p:nvSpPr>
        <p:spPr>
          <a:xfrm>
            <a:off x="-648024" y="6069929"/>
            <a:ext cx="58338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spiration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♻️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850" y="561275"/>
            <a:ext cx="5143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 txBox="1"/>
          <p:nvPr>
            <p:ph type="title"/>
          </p:nvPr>
        </p:nvSpPr>
        <p:spPr>
          <a:xfrm>
            <a:off x="823630" y="175229"/>
            <a:ext cx="3737710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Our USP</a:t>
            </a:r>
            <a:endParaRPr/>
          </a:p>
        </p:txBody>
      </p:sp>
      <p:sp>
        <p:nvSpPr>
          <p:cNvPr id="168" name="Google Shape;168;p4"/>
          <p:cNvSpPr txBox="1"/>
          <p:nvPr>
            <p:ph idx="1" type="body"/>
          </p:nvPr>
        </p:nvSpPr>
        <p:spPr>
          <a:xfrm>
            <a:off x="1287601" y="1662275"/>
            <a:ext cx="5475300" cy="44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4487" lvl="0" marL="344487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60"/>
              <a:buChar char="▪"/>
            </a:pPr>
            <a:r>
              <a:rPr lang="en-US" sz="2400"/>
              <a:t>✅  Thursday</a:t>
            </a:r>
            <a:endParaRPr/>
          </a:p>
          <a:p>
            <a:pPr indent="-34448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160"/>
              <a:buChar char="▪"/>
            </a:pPr>
            <a:r>
              <a:rPr lang="en-US" sz="2400"/>
              <a:t>✅ 1 key source of emissions</a:t>
            </a:r>
            <a:endParaRPr/>
          </a:p>
          <a:p>
            <a:pPr indent="-34448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160"/>
              <a:buChar char="▪"/>
            </a:pPr>
            <a:r>
              <a:rPr lang="en-US" sz="2400"/>
              <a:t>✅ Learn, track &amp; share, sustainably</a:t>
            </a:r>
            <a:endParaRPr/>
          </a:p>
          <a:p>
            <a:pPr indent="-34448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160"/>
              <a:buChar char="▪"/>
            </a:pPr>
            <a:r>
              <a:rPr lang="en-US" sz="2400"/>
              <a:t>✅ Share barriers and challenges </a:t>
            </a:r>
            <a:endParaRPr/>
          </a:p>
          <a:p>
            <a:pPr indent="-34448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160"/>
              <a:buChar char="▪"/>
            </a:pPr>
            <a:r>
              <a:rPr lang="en-US" sz="2400"/>
              <a:t>✅ Increase our understanding of  climate privilege and accessibility </a:t>
            </a:r>
            <a:endParaRPr/>
          </a:p>
          <a:p>
            <a:pPr indent="-13874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3240"/>
              <a:buNone/>
            </a:pPr>
            <a:r>
              <a:t/>
            </a:r>
            <a:endParaRPr sz="3600"/>
          </a:p>
        </p:txBody>
      </p:sp>
      <p:sp>
        <p:nvSpPr>
          <p:cNvPr id="169" name="Google Shape;169;p4"/>
          <p:cNvSpPr txBox="1"/>
          <p:nvPr/>
        </p:nvSpPr>
        <p:spPr>
          <a:xfrm>
            <a:off x="-648024" y="6069929"/>
            <a:ext cx="5833882" cy="612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None/>
            </a:pPr>
            <a:r>
              <a:rPr b="0" i="0" lang="en-US" sz="4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spiration</a:t>
            </a:r>
            <a:r>
              <a:rPr b="0" i="0" lang="en-US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♻️</a:t>
            </a:r>
            <a:endParaRPr/>
          </a:p>
        </p:txBody>
      </p:sp>
      <p:pic>
        <p:nvPicPr>
          <p:cNvPr descr="What does it mean to be environmentally literate? | Stanford Graduate  School of Education" id="170" name="Google Shape;17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6635" y="0"/>
            <a:ext cx="5475365" cy="462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5">
            <a:alphaModFix/>
          </a:blip>
          <a:srcRect b="5457" l="35018" r="0" t="7774"/>
          <a:stretch/>
        </p:blipFill>
        <p:spPr>
          <a:xfrm>
            <a:off x="8862425" y="4622650"/>
            <a:ext cx="2510980" cy="22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/>
          <p:nvPr/>
        </p:nvSpPr>
        <p:spPr>
          <a:xfrm>
            <a:off x="0" y="0"/>
            <a:ext cx="12189867" cy="68552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4505850" y="4647151"/>
            <a:ext cx="28945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https://kj1080.github.io/TeamJHackathon/index.html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5"/>
          <p:cNvPicPr preferRelativeResize="0"/>
          <p:nvPr/>
        </p:nvPicPr>
        <p:blipFill rotWithShape="1">
          <a:blip r:embed="rId6">
            <a:alphaModFix/>
          </a:blip>
          <a:srcRect b="0" l="0" r="0" t="-7434"/>
          <a:stretch/>
        </p:blipFill>
        <p:spPr>
          <a:xfrm>
            <a:off x="152400" y="-615176"/>
            <a:ext cx="12536448" cy="75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850" y="561275"/>
            <a:ext cx="5143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"/>
          <p:cNvSpPr txBox="1"/>
          <p:nvPr>
            <p:ph type="title"/>
          </p:nvPr>
        </p:nvSpPr>
        <p:spPr>
          <a:xfrm>
            <a:off x="696956" y="175229"/>
            <a:ext cx="8936142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6000"/>
              <a:t>Beyond the MVP, Inclusivity 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-648024" y="6069929"/>
            <a:ext cx="5833882" cy="612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None/>
            </a:pPr>
            <a:r>
              <a:rPr b="0" i="0" lang="en-US" sz="4100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4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spiration</a:t>
            </a:r>
            <a:r>
              <a:rPr b="0" i="0" lang="en-US" sz="3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♻️</a:t>
            </a:r>
            <a:endParaRPr/>
          </a:p>
        </p:txBody>
      </p:sp>
      <p:sp>
        <p:nvSpPr>
          <p:cNvPr id="192" name="Google Shape;192;p6"/>
          <p:cNvSpPr txBox="1"/>
          <p:nvPr>
            <p:ph idx="1" type="body"/>
          </p:nvPr>
        </p:nvSpPr>
        <p:spPr>
          <a:xfrm>
            <a:off x="1059475" y="937200"/>
            <a:ext cx="10122300" cy="51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770"/>
              <a:buNone/>
            </a:pPr>
            <a:r>
              <a:rPr b="1" lang="en-US" sz="3329"/>
              <a:t>We have baked in </a:t>
            </a:r>
            <a:r>
              <a:rPr b="1" lang="en-US" sz="3329"/>
              <a:t>Accessibility &amp; Inclusivity to</a:t>
            </a:r>
            <a:r>
              <a:rPr b="1" lang="en-US" sz="3329"/>
              <a:t> </a:t>
            </a:r>
            <a:r>
              <a:rPr b="1" lang="en-US" sz="3329">
                <a:solidFill>
                  <a:srgbClr val="00B050"/>
                </a:solidFill>
              </a:rPr>
              <a:t>Green</a:t>
            </a:r>
            <a:r>
              <a:rPr b="1" lang="en-US" sz="3329"/>
              <a:t>spiration from the </a:t>
            </a:r>
            <a:r>
              <a:rPr b="1" lang="en-US" sz="3329"/>
              <a:t>beginning</a:t>
            </a:r>
            <a:endParaRPr b="1" sz="3329"/>
          </a:p>
          <a:p>
            <a:pPr indent="-324744" lvl="0" marL="344487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929"/>
              <a:buChar char="▪"/>
            </a:pPr>
            <a:r>
              <a:rPr lang="en-US" sz="2929"/>
              <a:t>A</a:t>
            </a:r>
            <a:r>
              <a:rPr lang="en-US" sz="2929"/>
              <a:t>ccessibility settings, text, audio options</a:t>
            </a:r>
            <a:endParaRPr sz="2929"/>
          </a:p>
          <a:p>
            <a:pPr indent="-324744" lvl="0" marL="344487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929"/>
              <a:buChar char="▪"/>
            </a:pPr>
            <a:r>
              <a:rPr lang="en-US" sz="2929"/>
              <a:t>Select different day or frequency</a:t>
            </a:r>
            <a:endParaRPr sz="2929"/>
          </a:p>
          <a:p>
            <a:pPr indent="-427614" lvl="0" marL="344487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929"/>
              <a:buChar char="▪"/>
            </a:pPr>
            <a:r>
              <a:rPr lang="en-US" sz="2929"/>
              <a:t>I would like to…</a:t>
            </a:r>
            <a:endParaRPr sz="2929"/>
          </a:p>
          <a:p>
            <a:pPr indent="-427614" lvl="0" marL="344487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929"/>
              <a:buChar char="▪"/>
            </a:pPr>
            <a:r>
              <a:rPr lang="en-US" sz="2929"/>
              <a:t>Language options</a:t>
            </a:r>
            <a:endParaRPr sz="2929"/>
          </a:p>
          <a:p>
            <a:pPr indent="-427614" lvl="0" marL="344487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929"/>
              <a:buChar char="▪"/>
            </a:pPr>
            <a:r>
              <a:rPr lang="en-US" sz="2929"/>
              <a:t>Highly personalisable</a:t>
            </a:r>
            <a:endParaRPr sz="2929"/>
          </a:p>
          <a:p>
            <a:pPr indent="-427614" lvl="0" marL="344487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929"/>
              <a:buChar char="▪"/>
            </a:pPr>
            <a:r>
              <a:rPr lang="en-US" sz="2929"/>
              <a:t>Neurodiverse, all ages &amp; pronouns</a:t>
            </a:r>
            <a:endParaRPr sz="2929"/>
          </a:p>
        </p:txBody>
      </p:sp>
      <p:pic>
        <p:nvPicPr>
          <p:cNvPr id="193" name="Google Shape;19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050" y="3192025"/>
            <a:ext cx="4887950" cy="36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850" y="561275"/>
            <a:ext cx="5143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7"/>
          <p:cNvSpPr txBox="1"/>
          <p:nvPr>
            <p:ph type="title"/>
          </p:nvPr>
        </p:nvSpPr>
        <p:spPr>
          <a:xfrm>
            <a:off x="1088100" y="169225"/>
            <a:ext cx="85620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 sz="5400"/>
              <a:t>Beyond the MVP, Data</a:t>
            </a:r>
            <a:endParaRPr sz="5400"/>
          </a:p>
        </p:txBody>
      </p:sp>
      <p:sp>
        <p:nvSpPr>
          <p:cNvPr id="200" name="Google Shape;200;p7"/>
          <p:cNvSpPr txBox="1"/>
          <p:nvPr/>
        </p:nvSpPr>
        <p:spPr>
          <a:xfrm>
            <a:off x="-648024" y="6069929"/>
            <a:ext cx="58338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100"/>
              <a:buFont typeface="Arial"/>
              <a:buNone/>
            </a:pPr>
            <a:r>
              <a:rPr b="0" i="0" lang="en-US" sz="4100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4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spiration</a:t>
            </a:r>
            <a:r>
              <a:rPr b="0" i="0" lang="en-US" sz="3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♻️</a:t>
            </a:r>
            <a:endParaRPr/>
          </a:p>
        </p:txBody>
      </p:sp>
      <p:sp>
        <p:nvSpPr>
          <p:cNvPr id="201" name="Google Shape;201;p7"/>
          <p:cNvSpPr txBox="1"/>
          <p:nvPr>
            <p:ph idx="1" type="body"/>
          </p:nvPr>
        </p:nvSpPr>
        <p:spPr>
          <a:xfrm>
            <a:off x="964150" y="1102525"/>
            <a:ext cx="102987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306235" lvl="0" marL="344487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638"/>
              <a:buChar char="▪"/>
            </a:pPr>
            <a:r>
              <a:rPr lang="en-US" sz="2997"/>
              <a:t>MySQL </a:t>
            </a:r>
            <a:endParaRPr sz="2997"/>
          </a:p>
          <a:p>
            <a:pPr indent="-306235" lvl="0" marL="344487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2638"/>
              <a:buChar char="▪"/>
            </a:pPr>
            <a:r>
              <a:rPr lang="en-US" sz="2997"/>
              <a:t>Analyse users_information against carbon_details </a:t>
            </a:r>
            <a:endParaRPr sz="3600"/>
          </a:p>
        </p:txBody>
      </p:sp>
      <p:pic>
        <p:nvPicPr>
          <p:cNvPr id="202" name="Google Shape;202;p7"/>
          <p:cNvPicPr preferRelativeResize="0"/>
          <p:nvPr/>
        </p:nvPicPr>
        <p:blipFill rotWithShape="1">
          <a:blip r:embed="rId4">
            <a:alphaModFix/>
          </a:blip>
          <a:srcRect b="3269" l="8979" r="3247" t="2780"/>
          <a:stretch/>
        </p:blipFill>
        <p:spPr>
          <a:xfrm>
            <a:off x="5254450" y="2406150"/>
            <a:ext cx="6937551" cy="445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 txBox="1"/>
          <p:nvPr/>
        </p:nvSpPr>
        <p:spPr>
          <a:xfrm>
            <a:off x="964150" y="2448475"/>
            <a:ext cx="4195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6235" lvl="0" marL="34448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638"/>
              <a:buFont typeface="Noto Sans Symbols"/>
              <a:buChar char="▪"/>
            </a:pPr>
            <a:r>
              <a:rPr lang="en-US" sz="2997">
                <a:solidFill>
                  <a:schemeClr val="lt1"/>
                </a:solidFill>
              </a:rPr>
              <a:t>Personalised climate coaching</a:t>
            </a:r>
            <a:endParaRPr sz="2997">
              <a:solidFill>
                <a:schemeClr val="lt1"/>
              </a:solidFill>
            </a:endParaRPr>
          </a:p>
          <a:p>
            <a:pPr indent="-306235" lvl="0" marL="34448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638"/>
              <a:buFont typeface="Noto Sans Symbols"/>
              <a:buChar char="▪"/>
            </a:pPr>
            <a:r>
              <a:rPr lang="en-US" sz="2997">
                <a:solidFill>
                  <a:schemeClr val="lt1"/>
                </a:solidFill>
              </a:rPr>
              <a:t>Establish patterns → </a:t>
            </a:r>
            <a:endParaRPr sz="2997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97">
                <a:solidFill>
                  <a:schemeClr val="lt1"/>
                </a:solidFill>
              </a:rPr>
              <a:t>   informed decisions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faaeb75e10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850" y="561275"/>
            <a:ext cx="5143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faaeb75e10_0_41"/>
          <p:cNvSpPr txBox="1"/>
          <p:nvPr>
            <p:ph type="title"/>
          </p:nvPr>
        </p:nvSpPr>
        <p:spPr>
          <a:xfrm>
            <a:off x="920250" y="76200"/>
            <a:ext cx="10351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Beyond the MVP, Companies</a:t>
            </a:r>
            <a:endParaRPr/>
          </a:p>
        </p:txBody>
      </p:sp>
      <p:sp>
        <p:nvSpPr>
          <p:cNvPr id="210" name="Google Shape;210;gfaaeb75e10_0_41"/>
          <p:cNvSpPr txBox="1"/>
          <p:nvPr>
            <p:ph idx="1" type="body"/>
          </p:nvPr>
        </p:nvSpPr>
        <p:spPr>
          <a:xfrm>
            <a:off x="1091250" y="939500"/>
            <a:ext cx="5692500" cy="51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67347" lvl="0" marL="34448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3600"/>
              <a:buChar char="▪"/>
            </a:pPr>
            <a:r>
              <a:rPr lang="en-US" sz="3600"/>
              <a:t>Brainstorming platform</a:t>
            </a:r>
            <a:endParaRPr sz="3600"/>
          </a:p>
          <a:p>
            <a:pPr indent="-367347" lvl="0" marL="34448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3600"/>
              <a:buChar char="▪"/>
            </a:pPr>
            <a:r>
              <a:rPr lang="en-US" sz="3600"/>
              <a:t>Engage and empower employees </a:t>
            </a:r>
            <a:endParaRPr sz="3600"/>
          </a:p>
          <a:p>
            <a:pPr indent="-367347" lvl="0" marL="34448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3600"/>
              <a:buChar char="▪"/>
            </a:pPr>
            <a:r>
              <a:rPr lang="en-US" sz="3600"/>
              <a:t>One key problem to solve collectively per week</a:t>
            </a:r>
            <a:endParaRPr sz="3600"/>
          </a:p>
          <a:p>
            <a:pPr indent="-367347" lvl="0" marL="34448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3600"/>
              <a:buChar char="▪"/>
            </a:pPr>
            <a:r>
              <a:rPr lang="en-US" sz="3600"/>
              <a:t>Kick start</a:t>
            </a:r>
            <a:r>
              <a:rPr lang="en-US" sz="3600"/>
              <a:t> conversations</a:t>
            </a:r>
            <a:endParaRPr sz="3600"/>
          </a:p>
        </p:txBody>
      </p:sp>
      <p:sp>
        <p:nvSpPr>
          <p:cNvPr id="211" name="Google Shape;211;gfaaeb75e10_0_41"/>
          <p:cNvSpPr txBox="1"/>
          <p:nvPr/>
        </p:nvSpPr>
        <p:spPr>
          <a:xfrm>
            <a:off x="-648024" y="6069929"/>
            <a:ext cx="58338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4100"/>
              <a:buFont typeface="Arial"/>
              <a:buNone/>
            </a:pPr>
            <a:r>
              <a:rPr b="0" i="0" lang="en-US" sz="4100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4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spiration</a:t>
            </a:r>
            <a:r>
              <a:rPr b="0" i="0" lang="en-US" sz="3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♻️</a:t>
            </a:r>
            <a:endParaRPr/>
          </a:p>
        </p:txBody>
      </p:sp>
      <p:pic>
        <p:nvPicPr>
          <p:cNvPr id="212" name="Google Shape;212;gfaaeb75e10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500" y="3058370"/>
            <a:ext cx="5692498" cy="3799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850" y="561275"/>
            <a:ext cx="5143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>
            <p:ph type="title"/>
          </p:nvPr>
        </p:nvSpPr>
        <p:spPr>
          <a:xfrm>
            <a:off x="920250" y="76200"/>
            <a:ext cx="10351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Beyond the MVP, UX/UI</a:t>
            </a:r>
            <a:endParaRPr/>
          </a:p>
        </p:txBody>
      </p:sp>
      <p:sp>
        <p:nvSpPr>
          <p:cNvPr id="219" name="Google Shape;219;p8"/>
          <p:cNvSpPr txBox="1"/>
          <p:nvPr>
            <p:ph idx="1" type="body"/>
          </p:nvPr>
        </p:nvSpPr>
        <p:spPr>
          <a:xfrm>
            <a:off x="1091250" y="939500"/>
            <a:ext cx="5692500" cy="51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10000"/>
          </a:bodyPr>
          <a:lstStyle/>
          <a:p>
            <a:pPr indent="-401637" lvl="0" marL="344487" rtl="0" algn="l">
              <a:spcBef>
                <a:spcPts val="1600"/>
              </a:spcBef>
              <a:spcAft>
                <a:spcPts val="0"/>
              </a:spcAft>
              <a:buSzPct val="100000"/>
              <a:buChar char="▪"/>
            </a:pPr>
            <a:r>
              <a:rPr lang="en-US" sz="3600"/>
              <a:t>Content for future weeks</a:t>
            </a:r>
            <a:endParaRPr sz="3600"/>
          </a:p>
          <a:p>
            <a:pPr indent="-401637" lvl="0" marL="344487" rtl="0" algn="l">
              <a:spcBef>
                <a:spcPts val="1600"/>
              </a:spcBef>
              <a:spcAft>
                <a:spcPts val="0"/>
              </a:spcAft>
              <a:buSzPct val="100000"/>
              <a:buChar char="▪"/>
            </a:pPr>
            <a:r>
              <a:rPr lang="en-US" sz="3600"/>
              <a:t>Badges</a:t>
            </a:r>
            <a:endParaRPr sz="3600"/>
          </a:p>
          <a:p>
            <a:pPr indent="-401637" lvl="0" marL="344487" rtl="0" algn="l">
              <a:spcBef>
                <a:spcPts val="1600"/>
              </a:spcBef>
              <a:spcAft>
                <a:spcPts val="0"/>
              </a:spcAft>
              <a:buSzPct val="100000"/>
              <a:buChar char="▪"/>
            </a:pPr>
            <a:r>
              <a:rPr lang="en-US" sz="3600"/>
              <a:t>Option to share progress</a:t>
            </a:r>
            <a:endParaRPr sz="3600"/>
          </a:p>
          <a:p>
            <a:pPr indent="-401637" lvl="0" marL="344487" rtl="0" algn="l">
              <a:spcBef>
                <a:spcPts val="1600"/>
              </a:spcBef>
              <a:spcAft>
                <a:spcPts val="0"/>
              </a:spcAft>
              <a:buSzPct val="100000"/>
              <a:buChar char="▪"/>
            </a:pPr>
            <a:r>
              <a:rPr lang="en-US" sz="3600"/>
              <a:t>Discussion forums for ideas, comparing experiences and more</a:t>
            </a:r>
            <a:endParaRPr sz="3600"/>
          </a:p>
          <a:p>
            <a:pPr indent="-282766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90000"/>
              <a:buChar char="▪"/>
            </a:pPr>
            <a:r>
              <a:rPr lang="en-US" sz="3600"/>
              <a:t>App and mobile friendly website</a:t>
            </a:r>
            <a:endParaRPr/>
          </a:p>
          <a:p>
            <a:pPr indent="-282765" lvl="0" marL="34448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90000"/>
              <a:buChar char="▪"/>
            </a:pPr>
            <a:r>
              <a:rPr lang="en-US" sz="3600"/>
              <a:t>Feedback loop using d</a:t>
            </a:r>
            <a:r>
              <a:rPr lang="en-US" sz="3600"/>
              <a:t>ata collected and analysed</a:t>
            </a:r>
            <a:endParaRPr sz="3600"/>
          </a:p>
          <a:p>
            <a:pPr indent="-298767" lvl="0" marL="34448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▪"/>
            </a:pPr>
            <a:r>
              <a:rPr lang="en-US" sz="3600"/>
              <a:t>Data and feedback focused</a:t>
            </a:r>
            <a:endParaRPr sz="3600"/>
          </a:p>
        </p:txBody>
      </p:sp>
      <p:sp>
        <p:nvSpPr>
          <p:cNvPr id="220" name="Google Shape;220;p8"/>
          <p:cNvSpPr txBox="1"/>
          <p:nvPr/>
        </p:nvSpPr>
        <p:spPr>
          <a:xfrm>
            <a:off x="-648024" y="6069929"/>
            <a:ext cx="5833882" cy="612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 lnSpcReduction="10000"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None/>
            </a:pPr>
            <a:r>
              <a:rPr b="0" i="0" lang="en-US" sz="4100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41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spiration</a:t>
            </a:r>
            <a:r>
              <a:rPr b="0" i="0" lang="en-US" sz="3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♻️</a:t>
            </a:r>
            <a:endParaRPr/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4">
            <a:alphaModFix/>
          </a:blip>
          <a:srcRect b="0" l="0" r="0" t="9869"/>
          <a:stretch/>
        </p:blipFill>
        <p:spPr>
          <a:xfrm>
            <a:off x="6783650" y="1057000"/>
            <a:ext cx="4607001" cy="581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dison">
  <a:themeElements>
    <a:clrScheme name="Madison">
      <a:dk1>
        <a:srgbClr val="000000"/>
      </a:dk1>
      <a:lt1>
        <a:srgbClr val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2021-10-23T09:09:37Z</dcterms:created>
  <dc:creator>Katherine Jackson [mm17kej]</dc:creator>
</cp:coreProperties>
</file>